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jpeg" ContentType="image/jpeg"/>
  <Default Extension="rels" ContentType="application/vnd.openxmlformats-package.relationships+xml"/>
  <Default Extension="wdp" ContentType="image/vnd.ms-photo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1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8" r:id="rId7"/>
    <p:sldId id="269" r:id="rId8"/>
    <p:sldId id="270" r:id="rId9"/>
    <p:sldId id="271" r:id="rId10"/>
    <p:sldId id="272" r:id="rId11"/>
    <p:sldId id="275" r:id="rId12"/>
    <p:sldId id="273" r:id="rId13"/>
    <p:sldId id="274" r:id="rId14"/>
    <p:sldId id="265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83"/>
  </p:normalViewPr>
  <p:slideViewPr>
    <p:cSldViewPr snapToGrid="0" snapToObjects="1">
      <p:cViewPr varScale="1">
        <p:scale>
          <a:sx n="100" d="100"/>
          <a:sy n="100" d="100"/>
        </p:scale>
        <p:origin x="46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hdphoto2.wdp>
</file>

<file path=ppt/media/image1.png>
</file>

<file path=ppt/media/image10.png>
</file>

<file path=ppt/media/image11.gif>
</file>

<file path=ppt/media/image12.gif>
</file>

<file path=ppt/media/image13.png>
</file>

<file path=ppt/media/image14.tiff>
</file>

<file path=ppt/media/image15.png>
</file>

<file path=ppt/media/image16.gif>
</file>

<file path=ppt/media/image17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530488-77FA-584D-AF4A-C35C6442E569}" type="datetimeFigureOut">
              <a:rPr lang="en-US" smtClean="0"/>
              <a:t>4/26/18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D195B9-2705-414C-8746-0EB0A8A5CF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801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9435E-2C24-4BA8-88DE-FCFAB8BB5AA1}" type="datetime1">
              <a:rPr lang="en-US" smtClean="0"/>
              <a:t>4/26/18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DD71F-5253-46CF-B600-71F2A09A6639}" type="datetime1">
              <a:rPr lang="en-US" smtClean="0"/>
              <a:t>4/26/18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1EB49-E3B8-48F7-9B64-B97B2F7FB3BC}" type="datetime1">
              <a:rPr lang="en-US" smtClean="0"/>
              <a:t>4/26/18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E6BED-5AA5-42C9-8A3B-A5415E00AC6B}" type="datetime1">
              <a:rPr lang="en-US" smtClean="0"/>
              <a:t>4/26/18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A0595-EACC-4902-8924-D561C4824B84}" type="datetime1">
              <a:rPr lang="en-US" smtClean="0"/>
              <a:t>4/26/18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8E431-EBEE-4F10-B830-842703FDD3CA}" type="datetime1">
              <a:rPr lang="en-US" smtClean="0"/>
              <a:t>4/26/18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6B99B-9C94-42EB-B20F-38779E0444D3}" type="datetime1">
              <a:rPr lang="en-US" smtClean="0"/>
              <a:t>4/26/18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94F44-6878-4E47-AF26-E53666896884}" type="datetime1">
              <a:rPr lang="en-US" smtClean="0"/>
              <a:t>4/26/18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B23702-529E-4D25-854D-3ECDC52CB9D8}" type="datetime1">
              <a:rPr lang="en-US" smtClean="0"/>
              <a:t>4/26/18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C3B54232-0FCC-4ECD-9F8D-CA6C4CEA4C1E}" type="datetime1">
              <a:rPr lang="en-US" smtClean="0"/>
              <a:t>4/26/18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accent2"/>
          </a:solid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B48F2-C382-40EF-A479-30D7F26A98D4}" type="datetime1">
              <a:rPr lang="en-US" smtClean="0"/>
              <a:t>4/26/18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8D4D60C-7A71-41B0-ABF4-3A60593D3FA2}" type="datetime1">
              <a:rPr lang="en-US" smtClean="0"/>
              <a:t>4/26/18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1672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2" r:id="rId1"/>
    <p:sldLayoutId id="2147483723" r:id="rId2"/>
    <p:sldLayoutId id="2147483724" r:id="rId3"/>
    <p:sldLayoutId id="2147483725" r:id="rId4"/>
    <p:sldLayoutId id="2147483726" r:id="rId5"/>
    <p:sldLayoutId id="2147483727" r:id="rId6"/>
    <p:sldLayoutId id="2147483728" r:id="rId7"/>
    <p:sldLayoutId id="2147483729" r:id="rId8"/>
    <p:sldLayoutId id="2147483730" r:id="rId9"/>
    <p:sldLayoutId id="2147483731" r:id="rId10"/>
    <p:sldLayoutId id="2147483732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gi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tiff"/><Relationship Id="rId3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gi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3" Type="http://schemas.microsoft.com/office/2007/relationships/hdphoto" Target="../media/hdphoto2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LazyBots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Sfwr eng 4G06A &amp; Tron 4TB6a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ADE3794-CF8F-4CB0-8BE2-4759CA38F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4292" y="1226312"/>
            <a:ext cx="3098800" cy="309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69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3.7037E-7 L -0.33607 3.7037E-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81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THE EMBEDDED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CA" b="1" dirty="0"/>
              <a:t>Motor Control uses PWM to control voltage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b="1" dirty="0"/>
              <a:t>Use of Ultra Sonic sensors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b="1" dirty="0"/>
              <a:t>Image processing used to track relative location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b="1" dirty="0"/>
              <a:t>Pumping System separated and isolated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7CFEE0A6-4672-4FC7-9643-C58FB78C1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10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7061" y="3904706"/>
            <a:ext cx="3086794" cy="231509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659C226D-5A83-482E-B6A5-21E3216509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5689" y="1737360"/>
            <a:ext cx="3086794" cy="231509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80" b="9148"/>
          <a:stretch/>
        </p:blipFill>
        <p:spPr>
          <a:xfrm>
            <a:off x="152669" y="3670934"/>
            <a:ext cx="7916217" cy="2306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248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THE SOFTWARE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/>
          <a:lstStyle/>
          <a:p>
            <a:r>
              <a:rPr lang="en-US" b="1" u="sng" dirty="0" smtClean="0"/>
              <a:t>CLIENT APPLICATION</a:t>
            </a:r>
          </a:p>
          <a:p>
            <a:pPr>
              <a:buFont typeface="Arial" charset="0"/>
              <a:buChar char="•"/>
            </a:pPr>
            <a:r>
              <a:rPr lang="en-US" b="1" dirty="0" smtClean="0"/>
              <a:t>User Interface</a:t>
            </a:r>
          </a:p>
          <a:p>
            <a:r>
              <a:rPr lang="en-US" b="1" u="sng" dirty="0" smtClean="0"/>
              <a:t>MANAGER SYSTEM</a:t>
            </a:r>
            <a:endParaRPr lang="en-US" b="1" u="sng" dirty="0"/>
          </a:p>
          <a:p>
            <a:pPr>
              <a:buFont typeface="Arial" charset="0"/>
              <a:buChar char="•"/>
            </a:pPr>
            <a:r>
              <a:rPr lang="en-US" b="1" dirty="0"/>
              <a:t>Restaurant Layout</a:t>
            </a:r>
          </a:p>
          <a:p>
            <a:pPr>
              <a:buFont typeface="Arial" charset="0"/>
              <a:buChar char="•"/>
            </a:pPr>
            <a:r>
              <a:rPr lang="en-US" b="1" dirty="0"/>
              <a:t>Available </a:t>
            </a:r>
            <a:r>
              <a:rPr lang="en-US" b="1" dirty="0" smtClean="0"/>
              <a:t>Drinks</a:t>
            </a:r>
            <a:endParaRPr lang="en-US" b="1" dirty="0"/>
          </a:p>
          <a:p>
            <a:pPr marL="0" indent="0">
              <a:buNone/>
            </a:pP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7CFEE0A6-4672-4FC7-9643-C58FB78C1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11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1988" r="3326" b="10025"/>
          <a:stretch/>
        </p:blipFill>
        <p:spPr>
          <a:xfrm>
            <a:off x="594360" y="3975100"/>
            <a:ext cx="6729528" cy="23622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1" r="1464"/>
          <a:stretch/>
        </p:blipFill>
        <p:spPr>
          <a:xfrm>
            <a:off x="7323888" y="1845734"/>
            <a:ext cx="4264382" cy="4131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861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THE SOFTWARE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/>
          <a:lstStyle/>
          <a:p>
            <a:pPr marL="0" indent="0">
              <a:buNone/>
            </a:pPr>
            <a:r>
              <a:rPr lang="en-US" b="1" u="sng" dirty="0" smtClean="0"/>
              <a:t>ALFRED</a:t>
            </a:r>
            <a:endParaRPr lang="en-US" b="1" u="sng" dirty="0"/>
          </a:p>
          <a:p>
            <a:pPr>
              <a:buFont typeface="Arial" charset="0"/>
              <a:buChar char="•"/>
            </a:pPr>
            <a:r>
              <a:rPr lang="en-US" b="1" dirty="0"/>
              <a:t>Autonomous Navigation and Dispensing</a:t>
            </a:r>
          </a:p>
          <a:p>
            <a:pPr marL="0" indent="0">
              <a:buNone/>
            </a:pPr>
            <a:r>
              <a:rPr lang="en-US" b="1" u="sng" dirty="0" smtClean="0"/>
              <a:t>SERVER</a:t>
            </a:r>
            <a:endParaRPr lang="en-US" b="1" u="sng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Communication Between All Sub-systems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Management of Queue</a:t>
            </a:r>
          </a:p>
          <a:p>
            <a:pPr>
              <a:buFont typeface="Arial" panose="020B0604020202020204" pitchFamily="34" charset="0"/>
              <a:buChar char="•"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7CFEE0A6-4672-4FC7-9643-C58FB78C1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12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33" y="1845734"/>
            <a:ext cx="4241799" cy="4241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946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3EB5931-FF98-4E47-9E01-4AB8FF0F7D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/>
              <a:t>COST BREAKDOWN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C12DB6A7-52D4-43FC-B1EB-3397EB809D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88720" y="1810603"/>
            <a:ext cx="9872980" cy="4023360"/>
          </a:xfrm>
        </p:spPr>
        <p:txBody>
          <a:bodyPr numCol="2">
            <a:normAutofit/>
          </a:bodyPr>
          <a:lstStyle/>
          <a:p>
            <a:pPr>
              <a:buFont typeface="Arial" charset="0"/>
              <a:buChar char="•"/>
            </a:pPr>
            <a:r>
              <a:rPr lang="en-CA" b="1" dirty="0" smtClean="0"/>
              <a:t>Polycarbonate			$150</a:t>
            </a:r>
          </a:p>
          <a:p>
            <a:pPr>
              <a:buFont typeface="Arial" charset="0"/>
              <a:buChar char="•"/>
            </a:pPr>
            <a:r>
              <a:rPr lang="en-CA" b="1" dirty="0" smtClean="0"/>
              <a:t>Drill Motors and Batteries	$100</a:t>
            </a:r>
          </a:p>
          <a:p>
            <a:pPr>
              <a:buFont typeface="Arial" charset="0"/>
              <a:buChar char="•"/>
            </a:pPr>
            <a:r>
              <a:rPr lang="en-CA" b="1" dirty="0" smtClean="0"/>
              <a:t>H Bridge			$34</a:t>
            </a:r>
          </a:p>
          <a:p>
            <a:pPr>
              <a:buFont typeface="Arial" charset="0"/>
              <a:buChar char="•"/>
            </a:pPr>
            <a:r>
              <a:rPr lang="en-CA" b="1" dirty="0" smtClean="0"/>
              <a:t>Raspberry pi and Battery		$62</a:t>
            </a:r>
          </a:p>
          <a:p>
            <a:pPr>
              <a:buFont typeface="Arial" charset="0"/>
              <a:buChar char="•"/>
            </a:pPr>
            <a:r>
              <a:rPr lang="en-CA" b="1" dirty="0" smtClean="0"/>
              <a:t>Pi Camera			$35</a:t>
            </a:r>
          </a:p>
          <a:p>
            <a:pPr>
              <a:buFont typeface="Arial" charset="0"/>
              <a:buChar char="•"/>
            </a:pPr>
            <a:r>
              <a:rPr lang="en-CA" b="1" dirty="0" smtClean="0"/>
              <a:t>16GB Micro SD Card		$10</a:t>
            </a:r>
          </a:p>
          <a:p>
            <a:pPr>
              <a:buFont typeface="Arial" charset="0"/>
              <a:buChar char="•"/>
            </a:pPr>
            <a:r>
              <a:rPr lang="en-CA" b="1" dirty="0" smtClean="0"/>
              <a:t>Hardware			$130</a:t>
            </a:r>
          </a:p>
          <a:p>
            <a:pPr>
              <a:buFont typeface="Arial" charset="0"/>
              <a:buChar char="•"/>
            </a:pPr>
            <a:r>
              <a:rPr lang="en-CA" b="1" dirty="0" smtClean="0"/>
              <a:t>Sprockets and Ball Bearings	$62</a:t>
            </a:r>
          </a:p>
          <a:p>
            <a:pPr>
              <a:buFont typeface="Arial" charset="0"/>
              <a:buChar char="•"/>
            </a:pPr>
            <a:r>
              <a:rPr lang="en-CA" b="1" dirty="0" smtClean="0"/>
              <a:t>Chain and Chain Breakers	$25</a:t>
            </a:r>
          </a:p>
          <a:p>
            <a:pPr>
              <a:buFont typeface="Arial" charset="0"/>
              <a:buChar char="•"/>
            </a:pPr>
            <a:r>
              <a:rPr lang="en-CA" b="1" dirty="0" smtClean="0"/>
              <a:t>Encoders and Ultrasonic Sensors	$35</a:t>
            </a:r>
          </a:p>
          <a:p>
            <a:pPr>
              <a:buFont typeface="Arial" charset="0"/>
              <a:buChar char="•"/>
            </a:pPr>
            <a:r>
              <a:rPr lang="en-CA" b="1" dirty="0" smtClean="0"/>
              <a:t>Electrical Components		$42</a:t>
            </a:r>
          </a:p>
          <a:p>
            <a:pPr marL="0" indent="0">
              <a:buNone/>
            </a:pPr>
            <a:endParaRPr lang="en-CA" b="1" dirty="0" smtClean="0"/>
          </a:p>
          <a:p>
            <a:pPr marL="0" indent="0">
              <a:buNone/>
            </a:pPr>
            <a:r>
              <a:rPr lang="en-CA" sz="3200" b="1" dirty="0"/>
              <a:t>	</a:t>
            </a:r>
            <a:r>
              <a:rPr lang="en-CA" sz="3200" b="1" dirty="0" smtClean="0"/>
              <a:t>	Total:   $735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5763120C-039F-4658-B7F4-2CFF03860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1948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Future Enhancements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en-US" b="1" dirty="0"/>
              <a:t>Point of Sale Systems</a:t>
            </a:r>
          </a:p>
          <a:p>
            <a:pPr>
              <a:buFont typeface="Arial" charset="0"/>
              <a:buChar char="•"/>
            </a:pPr>
            <a:r>
              <a:rPr lang="en-US" b="1" dirty="0"/>
              <a:t>Dispensing System</a:t>
            </a:r>
          </a:p>
          <a:p>
            <a:pPr>
              <a:buFont typeface="Arial" charset="0"/>
              <a:buChar char="•"/>
            </a:pPr>
            <a:r>
              <a:rPr lang="en-US" b="1" dirty="0"/>
              <a:t>Encrypt Communication</a:t>
            </a:r>
          </a:p>
          <a:p>
            <a:pPr>
              <a:buFont typeface="Arial" charset="0"/>
              <a:buChar char="•"/>
            </a:pPr>
            <a:r>
              <a:rPr lang="en-US" b="1" dirty="0"/>
              <a:t>Robustness through Sensor Fusion</a:t>
            </a:r>
          </a:p>
          <a:p>
            <a:pPr>
              <a:buFont typeface="Arial" charset="0"/>
              <a:buChar char="•"/>
            </a:pPr>
            <a:r>
              <a:rPr lang="en-US" b="1" dirty="0"/>
              <a:t>Navigational Robustness</a:t>
            </a:r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r>
              <a:rPr lang="en-US" sz="7100" dirty="0"/>
              <a:t>Questions?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ED69D6DE-92C3-4D80-AE92-466D0D6DC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14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3" b="10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217278" y="2022231"/>
            <a:ext cx="6974722" cy="4308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64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Meet the Team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3242708" cy="4023360"/>
          </a:xfrm>
        </p:spPr>
        <p:txBody>
          <a:bodyPr/>
          <a:lstStyle/>
          <a:p>
            <a:pPr>
              <a:buFont typeface="Arial" charset="0"/>
              <a:buChar char="•"/>
            </a:pPr>
            <a:r>
              <a:rPr lang="en-US" b="1" dirty="0"/>
              <a:t>Karim </a:t>
            </a:r>
            <a:r>
              <a:rPr lang="en-US" b="1" dirty="0" err="1"/>
              <a:t>Guirguis</a:t>
            </a:r>
            <a:endParaRPr lang="en-US" b="1" dirty="0"/>
          </a:p>
          <a:p>
            <a:pPr>
              <a:buFont typeface="Arial" charset="0"/>
              <a:buChar char="•"/>
            </a:pPr>
            <a:r>
              <a:rPr lang="en-US" b="1" dirty="0"/>
              <a:t>David </a:t>
            </a:r>
            <a:r>
              <a:rPr lang="en-US" b="1" dirty="0" err="1"/>
              <a:t>Hemms</a:t>
            </a:r>
            <a:endParaRPr lang="en-US" b="1" dirty="0"/>
          </a:p>
          <a:p>
            <a:pPr>
              <a:buFont typeface="Arial" charset="0"/>
              <a:buChar char="•"/>
            </a:pPr>
            <a:r>
              <a:rPr lang="en-US" b="1" dirty="0"/>
              <a:t>Marko Laban</a:t>
            </a:r>
          </a:p>
          <a:p>
            <a:pPr>
              <a:buFont typeface="Arial" charset="0"/>
              <a:buChar char="•"/>
            </a:pPr>
            <a:r>
              <a:rPr lang="en-US" b="1" dirty="0"/>
              <a:t>Curtis Milo</a:t>
            </a:r>
          </a:p>
          <a:p>
            <a:pPr>
              <a:buFont typeface="Arial" charset="0"/>
              <a:buChar char="•"/>
            </a:pPr>
            <a:r>
              <a:rPr lang="en-US" b="1" dirty="0" err="1"/>
              <a:t>Keyur</a:t>
            </a:r>
            <a:r>
              <a:rPr lang="en-US" b="1" dirty="0"/>
              <a:t> Patel</a:t>
            </a:r>
          </a:p>
          <a:p>
            <a:pPr>
              <a:buFont typeface="Arial" charset="0"/>
              <a:buChar char="•"/>
            </a:pPr>
            <a:r>
              <a:rPr lang="en-US" b="1" dirty="0"/>
              <a:t>Alexandra Rahman</a:t>
            </a:r>
          </a:p>
          <a:p>
            <a:pPr>
              <a:buFont typeface="Arial" charset="0"/>
              <a:buChar char="•"/>
            </a:pPr>
            <a:r>
              <a:rPr lang="en-US" b="1" dirty="0"/>
              <a:t>Alfred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09FF5135-8785-4C4B-BD34-A19B2FECC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77A44747-D58F-4866-8B77-B2DA8DBB9B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7095" y="1760875"/>
            <a:ext cx="6216074" cy="466205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321229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Meet Alfred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charset="0"/>
              <a:buChar char="•"/>
            </a:pPr>
            <a:r>
              <a:rPr lang="en-US" b="1" dirty="0"/>
              <a:t>A self driving robot</a:t>
            </a:r>
          </a:p>
          <a:p>
            <a:pPr>
              <a:buFont typeface="Arial" charset="0"/>
              <a:buChar char="•"/>
            </a:pPr>
            <a:r>
              <a:rPr lang="en-US" b="1" dirty="0"/>
              <a:t>A drink dispenser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Arial" charset="0"/>
              <a:buChar char="•"/>
            </a:pPr>
            <a:endParaRPr lang="en-US" dirty="0"/>
          </a:p>
          <a:p>
            <a:pPr>
              <a:buFont typeface="Arial" charset="0"/>
              <a:buChar char="•"/>
            </a:pPr>
            <a:endParaRPr lang="en-US" dirty="0"/>
          </a:p>
          <a:p>
            <a:pPr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7CFEE0A6-4672-4FC7-9643-C58FB78C1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3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44"/>
          <a:stretch/>
        </p:blipFill>
        <p:spPr>
          <a:xfrm>
            <a:off x="6055671" y="2139696"/>
            <a:ext cx="4500799" cy="3729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548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How Alfred Interacts in Social Settings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b="1" u="sng" dirty="0" smtClean="0"/>
              <a:t>RESTAURANT CLIENT</a:t>
            </a:r>
            <a:endParaRPr lang="en-US" sz="2400" b="1" u="sng" dirty="0"/>
          </a:p>
          <a:p>
            <a:pPr>
              <a:buFont typeface="Arial" charset="0"/>
              <a:buChar char="•"/>
            </a:pPr>
            <a:r>
              <a:rPr lang="en-US" b="1" dirty="0"/>
              <a:t>Customer orders a drink</a:t>
            </a:r>
          </a:p>
          <a:p>
            <a:pPr>
              <a:buFont typeface="Arial" charset="0"/>
              <a:buChar char="•"/>
            </a:pPr>
            <a:r>
              <a:rPr lang="en-US" b="1" dirty="0"/>
              <a:t>Arrives at table</a:t>
            </a:r>
          </a:p>
          <a:p>
            <a:pPr>
              <a:buFont typeface="Arial" charset="0"/>
              <a:buChar char="•"/>
            </a:pPr>
            <a:r>
              <a:rPr lang="en-US" b="1" dirty="0"/>
              <a:t>Drink dispensed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60B55364-96EC-4C47-A267-AEB038210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4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625" b="92563" l="2684" r="93349">
                        <a14:foregroundMark x1="36989" y1="21125" x2="36989" y2="21125"/>
                        <a14:foregroundMark x1="29055" y1="5500" x2="29055" y2="5500"/>
                        <a14:foregroundMark x1="88915" y1="18438" x2="88915" y2="18438"/>
                        <a14:foregroundMark x1="57176" y1="86125" x2="57176" y2="86125"/>
                        <a14:foregroundMark x1="67561" y1="87625" x2="67561" y2="87625"/>
                        <a14:foregroundMark x1="75729" y1="87625" x2="75729" y2="87625"/>
                        <a14:foregroundMark x1="84364" y1="87375" x2="84364" y2="87375"/>
                        <a14:foregroundMark x1="89498" y1="87625" x2="89498" y2="87625"/>
                        <a14:foregroundMark x1="79930" y1="87625" x2="79930" y2="87625"/>
                        <a14:foregroundMark x1="87048" y1="87813" x2="87048" y2="87813"/>
                        <a14:foregroundMark x1="91482" y1="87375" x2="91482" y2="87375"/>
                        <a14:foregroundMark x1="30805" y1="38625" x2="30805" y2="38625"/>
                        <a14:foregroundMark x1="33956" y1="37688" x2="33956" y2="37688"/>
                        <a14:backgroundMark x1="21704" y1="55125" x2="21704" y2="55125"/>
                        <a14:backgroundMark x1="56009" y1="24750" x2="56009" y2="24750"/>
                        <a14:backgroundMark x1="56709" y1="25813" x2="56709" y2="25813"/>
                        <a14:backgroundMark x1="61494" y1="19563" x2="61494" y2="19563"/>
                        <a14:backgroundMark x1="30455" y1="10938" x2="30455" y2="10938"/>
                      </a14:backgroundRemoval>
                    </a14:imgEffect>
                  </a14:imgLayer>
                </a14:imgProps>
              </a:ext>
            </a:extLst>
          </a:blip>
          <a:srcRect b="6539"/>
          <a:stretch/>
        </p:blipFill>
        <p:spPr>
          <a:xfrm>
            <a:off x="8174200" y="2021580"/>
            <a:ext cx="2361591" cy="4120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39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How Alfred Interacts with Staff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b="1" u="sng" dirty="0" smtClean="0"/>
              <a:t>RESTAURANT STAFF</a:t>
            </a:r>
            <a:endParaRPr lang="en-US" sz="2400" b="1" u="sng" dirty="0"/>
          </a:p>
          <a:p>
            <a:pPr>
              <a:buFont typeface="Arial" charset="0"/>
              <a:buChar char="•"/>
            </a:pPr>
            <a:r>
              <a:rPr lang="en-US" b="1" dirty="0"/>
              <a:t>Drink </a:t>
            </a:r>
            <a:r>
              <a:rPr lang="en-US" b="1" dirty="0"/>
              <a:t>s</a:t>
            </a:r>
            <a:r>
              <a:rPr lang="en-US" b="1" dirty="0" smtClean="0"/>
              <a:t>upply </a:t>
            </a:r>
            <a:r>
              <a:rPr lang="en-US" b="1" dirty="0"/>
              <a:t>l</a:t>
            </a:r>
            <a:r>
              <a:rPr lang="en-US" b="1" dirty="0" smtClean="0"/>
              <a:t>evels</a:t>
            </a:r>
            <a:endParaRPr lang="en-US" b="1" dirty="0"/>
          </a:p>
          <a:p>
            <a:pPr>
              <a:buFont typeface="Arial" charset="0"/>
              <a:buChar char="•"/>
            </a:pPr>
            <a:r>
              <a:rPr lang="en-US" b="1" dirty="0"/>
              <a:t>Power </a:t>
            </a:r>
            <a:r>
              <a:rPr lang="en-US" b="1" dirty="0" smtClean="0"/>
              <a:t>supply </a:t>
            </a:r>
            <a:r>
              <a:rPr lang="en-US" b="1" dirty="0"/>
              <a:t>l</a:t>
            </a:r>
            <a:r>
              <a:rPr lang="en-US" b="1" dirty="0" smtClean="0"/>
              <a:t>evels</a:t>
            </a:r>
            <a:endParaRPr lang="en-US" b="1" dirty="0"/>
          </a:p>
          <a:p>
            <a:r>
              <a:rPr lang="en-US" sz="2400" b="1" u="sng" dirty="0" smtClean="0"/>
              <a:t>RESTAURANT MANAGEMENT</a:t>
            </a:r>
          </a:p>
          <a:p>
            <a:pPr>
              <a:buFont typeface="Arial" charset="0"/>
              <a:buChar char="•"/>
            </a:pPr>
            <a:r>
              <a:rPr lang="en-US" b="1" dirty="0" smtClean="0"/>
              <a:t>Restaurant </a:t>
            </a:r>
            <a:r>
              <a:rPr lang="en-US" b="1" dirty="0"/>
              <a:t>l</a:t>
            </a:r>
            <a:r>
              <a:rPr lang="en-US" b="1" dirty="0" smtClean="0"/>
              <a:t>ayout</a:t>
            </a:r>
            <a:endParaRPr lang="en-US" b="1" dirty="0"/>
          </a:p>
          <a:p>
            <a:pPr>
              <a:buFont typeface="Arial" charset="0"/>
              <a:buChar char="•"/>
            </a:pPr>
            <a:r>
              <a:rPr lang="en-US" b="1" dirty="0"/>
              <a:t>Available </a:t>
            </a:r>
            <a:r>
              <a:rPr lang="en-US" b="1" dirty="0" smtClean="0"/>
              <a:t>drinks</a:t>
            </a:r>
            <a:endParaRPr lang="en-US" b="1" dirty="0"/>
          </a:p>
          <a:p>
            <a:pPr>
              <a:buFont typeface="Arial" charset="0"/>
              <a:buChar char="•"/>
            </a:pPr>
            <a:r>
              <a:rPr lang="en-US" b="1" dirty="0"/>
              <a:t>Reports</a:t>
            </a:r>
          </a:p>
          <a:p>
            <a:pPr>
              <a:buFont typeface="Arial" charset="0"/>
              <a:buChar char="•"/>
            </a:pPr>
            <a:r>
              <a:rPr lang="en-US" b="1" dirty="0"/>
              <a:t>Call </a:t>
            </a:r>
            <a:r>
              <a:rPr lang="en-US" b="1" dirty="0"/>
              <a:t>H</a:t>
            </a:r>
            <a:r>
              <a:rPr lang="en-US" b="1" dirty="0" smtClean="0"/>
              <a:t>ome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5CDCC02A-4173-47DC-B047-C015521E6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6854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xmlns="" id="{76D44AF9-7283-4BA5-A5D9-DF35E8AC635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b="1" dirty="0"/>
              <a:t>Alfred in Action</a:t>
            </a:r>
            <a:endParaRPr lang="en-CA" b="1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D77B658F-176A-4FE9-93C8-932BC1E84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1810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xmlns="" id="{76D44AF9-7283-4BA5-A5D9-DF35E8AC635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7200" b="1" dirty="0">
                <a:ea typeface="Calibri" charset="0"/>
                <a:cs typeface="Calibri" charset="0"/>
              </a:rPr>
              <a:t>The Magic Behind Alfred</a:t>
            </a:r>
            <a:endParaRPr lang="en-CA" sz="7200" b="1" dirty="0">
              <a:ea typeface="Calibri" charset="0"/>
              <a:cs typeface="Calibri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F70233E5-B9E1-4574-9A0A-4910B8B02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9400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THE MECHANICAL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>
              <a:buFont typeface="Arial" charset="0"/>
              <a:buChar char="•"/>
            </a:pPr>
            <a:endParaRPr lang="en-US" dirty="0"/>
          </a:p>
          <a:p>
            <a:pPr>
              <a:buFont typeface="Arial" charset="0"/>
              <a:buChar char="•"/>
            </a:pPr>
            <a:endParaRPr lang="en-US" dirty="0"/>
          </a:p>
          <a:p>
            <a:pPr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7CFEE0A6-4672-4FC7-9643-C58FB78C1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8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F92A72D0-B406-4C43-939F-48DC53F37E1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4" t="4031" r="4807"/>
          <a:stretch/>
        </p:blipFill>
        <p:spPr>
          <a:xfrm>
            <a:off x="4813299" y="2578100"/>
            <a:ext cx="3606285" cy="305515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B118A0F1-7CA2-4CAD-875F-46A39855874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8" r="3620" b="2884"/>
          <a:stretch/>
        </p:blipFill>
        <p:spPr>
          <a:xfrm>
            <a:off x="8419829" y="2342742"/>
            <a:ext cx="3467371" cy="352635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9B93C035-72B0-4543-B5F3-564F9053CEB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888" t="27000" r="46800" b="10238"/>
          <a:stretch/>
        </p:blipFill>
        <p:spPr>
          <a:xfrm>
            <a:off x="233680" y="2163364"/>
            <a:ext cx="4465320" cy="3814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304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THE MECHANICAL DESIGN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7CFEE0A6-4672-4FC7-9643-C58FB78C1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9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23726B63-D9CD-4D81-820D-709964CCC24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245994" y="2568399"/>
            <a:ext cx="3031106" cy="306034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DC01B18B-704E-49D2-A553-90EADC03F56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20" t="27096" r="56257" b="11943"/>
          <a:stretch/>
        </p:blipFill>
        <p:spPr>
          <a:xfrm>
            <a:off x="824936" y="2274734"/>
            <a:ext cx="3308398" cy="342213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F5D340CA-415D-4EAF-9F1F-C7F4C6815CB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23" t="18431" r="63834" b="2066"/>
          <a:stretch/>
        </p:blipFill>
        <p:spPr>
          <a:xfrm>
            <a:off x="7747305" y="1775553"/>
            <a:ext cx="3036054" cy="444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499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1588</TotalTime>
  <Words>175</Words>
  <Application>Microsoft Macintosh PowerPoint</Application>
  <PresentationFormat>Widescreen</PresentationFormat>
  <Paragraphs>88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Calibri</vt:lpstr>
      <vt:lpstr>Calibri Light</vt:lpstr>
      <vt:lpstr>Arial</vt:lpstr>
      <vt:lpstr>Retrospect</vt:lpstr>
      <vt:lpstr>LazyBots</vt:lpstr>
      <vt:lpstr>Meet the Team</vt:lpstr>
      <vt:lpstr>Meet Alfred</vt:lpstr>
      <vt:lpstr>How Alfred Interacts in Social Settings</vt:lpstr>
      <vt:lpstr>How Alfred Interacts with Staff</vt:lpstr>
      <vt:lpstr>Alfred in Action</vt:lpstr>
      <vt:lpstr>The Magic Behind Alfred</vt:lpstr>
      <vt:lpstr>THE MECHANICAL DESIGN</vt:lpstr>
      <vt:lpstr>THE MECHANICAL DESIGN</vt:lpstr>
      <vt:lpstr>THE EMBEDDED DESIGN</vt:lpstr>
      <vt:lpstr>THE SOFTWARE DESIGN</vt:lpstr>
      <vt:lpstr>THE SOFTWARE DESIGN</vt:lpstr>
      <vt:lpstr>COST BREAKDOWN</vt:lpstr>
      <vt:lpstr>Future Enhancements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LazyBots</dc:title>
  <dc:creator>Alexandra Rahman</dc:creator>
  <cp:lastModifiedBy>Alexandra Rahman</cp:lastModifiedBy>
  <cp:revision>50</cp:revision>
  <cp:lastPrinted>2018-04-27T12:18:22Z</cp:lastPrinted>
  <dcterms:created xsi:type="dcterms:W3CDTF">2018-01-30T20:19:34Z</dcterms:created>
  <dcterms:modified xsi:type="dcterms:W3CDTF">2018-04-27T13:36:18Z</dcterms:modified>
</cp:coreProperties>
</file>

<file path=docProps/thumbnail.jpeg>
</file>